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62" r:id="rId3"/>
    <p:sldId id="263" r:id="rId4"/>
    <p:sldId id="264" r:id="rId5"/>
    <p:sldId id="26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home.treasury.gov/news/press-releases/sb0527" TargetMode="External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www.ed.gov/media/document/education-freedom-tax-credit-fact-sheet-113147.pdf" TargetMode="Externa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hyperlink" Target="https://www.irs.gov/government-entities/federal-state-local-governments/federal-scholarship-tax-credit-fstc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.gov/media/document/education-freedom-tax-credit-fact-sheet-113147.pdf" TargetMode="External"/><Relationship Id="rId2" Type="http://schemas.openxmlformats.org/officeDocument/2006/relationships/hyperlink" Target="https://www.irs.gov/government-entities/federal-state-local-governments/federal-scholarship-tax-credit-fstc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home.treasury.gov/news/press-releases/sb052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.gov/media/document/education-freedom-tax-credit-fact-sheet-113147.pdf" TargetMode="External"/><Relationship Id="rId2" Type="http://schemas.openxmlformats.org/officeDocument/2006/relationships/hyperlink" Target="https://www.irs.gov/government-entities/federal-state-local-governments/federal-scholarship-tax-credit-fstc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home.treasury.gov/news/press-releases/sb052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.gov/media/document/education-freedom-tax-credit-fact-sheet-113147.pdf" TargetMode="External"/><Relationship Id="rId2" Type="http://schemas.openxmlformats.org/officeDocument/2006/relationships/hyperlink" Target="https://www.irs.gov/government-entities/federal-state-local-governments/federal-scholarship-tax-credit-fstc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home.treasury.gov/news/press-releases/sb0527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Video-2-How-It-Works-trim12">
            <a:hlinkClick r:id="" action="ppaction://media"/>
            <a:extLst>
              <a:ext uri="{FF2B5EF4-FFF2-40B4-BE49-F238E27FC236}">
                <a16:creationId xmlns:a16="http://schemas.microsoft.com/office/drawing/2014/main" id="{1BACB4B7-9F27-4BAC-7FAE-8AB4AA57EC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2000" y="-762000"/>
            <a:ext cx="228600" cy="228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How it works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Four moving parts, all handled for you.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920240"/>
            <a:ext cx="475488" cy="475488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993392"/>
            <a:ext cx="475488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8448" y="1901952"/>
            <a:ext cx="3977639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50" b="1" i="0">
                <a:solidFill>
                  <a:srgbClr val="1B3A5C"/>
                </a:solidFill>
                <a:latin typeface="Calibri"/>
              </a:rPr>
              <a:t>We share the information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8448" y="2304288"/>
            <a:ext cx="402336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Ready-to-share materials that answer your community’s questions.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999232"/>
            <a:ext cx="475488" cy="47548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3072384"/>
            <a:ext cx="475488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1B3A5C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48" y="2980944"/>
            <a:ext cx="3977639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50" b="1" i="0">
                <a:solidFill>
                  <a:srgbClr val="1B3A5C"/>
                </a:solidFill>
                <a:latin typeface="Calibri"/>
              </a:rPr>
              <a:t>Your community contributes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8448" y="3383280"/>
            <a:ext cx="402336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Supporters sign up online and choose the school they support.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4078224"/>
            <a:ext cx="475488" cy="475488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4151376"/>
            <a:ext cx="475488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98448" y="4059936"/>
            <a:ext cx="3977639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50" b="1" i="0">
                <a:solidFill>
                  <a:srgbClr val="1B3A5C"/>
                </a:solidFill>
                <a:latin typeface="Calibri"/>
              </a:rPr>
              <a:t>A simple system tracks it all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98448" y="4462272"/>
            <a:ext cx="402336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Easy to track, with full transparency: receipts, statements, live reporting.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5157216"/>
            <a:ext cx="475488" cy="47548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40080" y="5230368"/>
            <a:ext cx="475488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8448" y="5138928"/>
            <a:ext cx="3977639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50" b="1" i="0">
                <a:solidFill>
                  <a:srgbClr val="1B3A5C"/>
                </a:solidFill>
                <a:latin typeface="Calibri"/>
              </a:rPr>
              <a:t>Scholarships reach your students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8448" y="5541264"/>
            <a:ext cx="402336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150" b="0" i="0">
                <a:solidFill>
                  <a:srgbClr val="22303C"/>
                </a:solidFill>
                <a:latin typeface="Calibri"/>
              </a:rPr>
              <a:t>The Foundation awards under federal rules; at least 90% becomes scholarships.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49824" y="1837944"/>
            <a:ext cx="6309359" cy="3646627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dhom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2120" y="1920240"/>
            <a:ext cx="6144768" cy="348203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532120" y="5521147"/>
            <a:ext cx="6144768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0" i="0">
                <a:solidFill>
                  <a:srgbClr val="5A6B7A"/>
                </a:solidFill>
                <a:latin typeface="Calibri"/>
              </a:rPr>
              <a:t>The live giving dashboard: every gift tracked, with full transparency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6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7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8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B2A349-5A2D-5F77-B2AE-24F888953334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B6D17CC-BE1B-627B-23B6-3E80D090C4AF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2A7FFB-0B38-439C-FDE6-3ABA14230910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12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57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No net cost to donors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Each contribution can be offset by the federal tax credit.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1920240"/>
            <a:ext cx="310896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77240" y="2286000"/>
            <a:ext cx="3108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2E6DA4"/>
                </a:solidFill>
                <a:latin typeface="Georgia"/>
              </a:rPr>
              <a:t>−$1,700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" y="3291840"/>
            <a:ext cx="2743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donated to scholarships
for your school community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86200" y="2834640"/>
            <a:ext cx="73152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5A6B7A"/>
                </a:solidFill>
                <a:latin typeface="Calibri"/>
              </a:rPr>
              <a:t>+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17720" y="1920240"/>
            <a:ext cx="310896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17720" y="2286000"/>
            <a:ext cx="3108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2F6B49"/>
                </a:solidFill>
                <a:latin typeface="Georgia"/>
              </a:rPr>
              <a:t>+$1,700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600" y="3291840"/>
            <a:ext cx="2743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federal tax credit:
taxes owed go down dollar-for-dollar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26679" y="2834640"/>
            <a:ext cx="73152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5A6B7A"/>
                </a:solidFill>
                <a:latin typeface="Calibri"/>
              </a:rPr>
              <a:t>=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458200" y="1920240"/>
            <a:ext cx="3108960" cy="265176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8567928" y="2029968"/>
            <a:ext cx="2889504" cy="2432304"/>
          </a:xfrm>
          <a:prstGeom prst="roundRect">
            <a:avLst>
              <a:gd name="adj" fmla="val 7000"/>
            </a:avLst>
          </a:prstGeom>
          <a:noFill/>
          <a:ln w="1143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458200" y="2286000"/>
            <a:ext cx="3108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800" b="1" i="0">
                <a:solidFill>
                  <a:srgbClr val="E8A33D"/>
                </a:solidFill>
                <a:latin typeface="Georgia"/>
              </a:rPr>
              <a:t>$0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41080" y="3291840"/>
            <a:ext cx="2743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DCE6EF"/>
                </a:solidFill>
                <a:latin typeface="Calibri"/>
              </a:rPr>
              <a:t>net cost to the donor,
every single year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7240" y="4892040"/>
            <a:ext cx="10789920" cy="1051560"/>
          </a:xfrm>
          <a:prstGeom prst="roundRect">
            <a:avLst>
              <a:gd name="adj" fmla="val 6000"/>
            </a:avLst>
          </a:prstGeom>
          <a:solidFill>
            <a:srgbClr val="EDF3EE"/>
          </a:solidFill>
          <a:ln w="12700">
            <a:solidFill>
              <a:srgbClr val="2F6B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51560" y="5047488"/>
            <a:ext cx="102412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50" b="1" i="0">
                <a:solidFill>
                  <a:srgbClr val="1B3A5C"/>
                </a:solidFill>
                <a:latin typeface="Calibri"/>
              </a:rPr>
              <a:t>For employees, it’s even simpler: </a:t>
            </a:r>
            <a:r>
              <a:rPr sz="1350" b="0" i="0">
                <a:solidFill>
                  <a:srgbClr val="22303C"/>
                </a:solidFill>
                <a:latin typeface="Calibri"/>
              </a:rPr>
              <a:t>a small payroll contribution (about $65 per biweekly paycheck) pairs with a matching withholding adjustment, so take-home pay stays the same all year.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6053328"/>
            <a:ext cx="107899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 i="0">
                <a:solidFill>
                  <a:srgbClr val="5A6B7A"/>
                </a:solidFill>
                <a:latin typeface="Calibri"/>
              </a:rPr>
              <a:t>Credit is nonrefundable; donors need at least $1,700 in federal tax liability to use it fully in one year; unused amounts carry forward up to 5 years. Simplified overview, not tax advice: please review your situation with your accountant or tax professional (irs.gov).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2A9ECC-CF41-269E-C660-6905B4044D12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4150D3-6EB7-8502-6DB5-46D5FF7014BD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6BB37F-0474-DF30-D538-B7035D4E33F3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7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Beyond tuition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Scholarships follow the federal expense definition. Every school type benefits.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554480"/>
            <a:ext cx="53949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2E6DA4"/>
                </a:solidFill>
                <a:latin typeface="Calibri"/>
              </a:rPr>
              <a:t>PRIVATE &amp; RELIGIOUS SCHOOL STUDENTS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65960"/>
            <a:ext cx="5394960" cy="1371600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84632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22303C"/>
                </a:solidFill>
                <a:latin typeface="Calibri"/>
              </a:rPr>
              <a:t>Tuition and fees</a:t>
            </a:r>
            <a:r>
              <a:rPr sz="1400" b="0" i="0">
                <a:solidFill>
                  <a:srgbClr val="22303C"/>
                </a:solidFill>
                <a:latin typeface="Calibri"/>
              </a:rPr>
              <a:t>: scholarships designed to cover up to the full cost, depending on funds raised, paid directly to the school.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703320"/>
            <a:ext cx="53949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1" i="0">
                <a:solidFill>
                  <a:srgbClr val="2F6B49"/>
                </a:solidFill>
                <a:latin typeface="Calibri"/>
              </a:rPr>
              <a:t>PUBLIC &amp; CHARTER SCHOOL STUDENTS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114800"/>
            <a:ext cx="5394960" cy="1828800"/>
          </a:xfrm>
          <a:prstGeom prst="roundRect">
            <a:avLst>
              <a:gd name="adj" fmla="val 6000"/>
            </a:avLst>
          </a:prstGeom>
          <a:solidFill>
            <a:srgbClr val="ED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4114800"/>
            <a:ext cx="4846320" cy="1828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1" i="0">
                <a:solidFill>
                  <a:srgbClr val="22303C"/>
                </a:solidFill>
                <a:latin typeface="Calibri"/>
              </a:rPr>
              <a:t>Tutoring · technology · books &amp; supplies · transportation · special-needs services · class trips · equipment</a:t>
            </a:r>
            <a:r>
              <a:rPr sz="1400" b="0" i="0">
                <a:solidFill>
                  <a:srgbClr val="22303C"/>
                </a:solidFill>
                <a:latin typeface="Calibri"/>
              </a:rPr>
              <a:t>, as confirmed by the joint U.S. Education &amp; Treasury fact sheet.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0" y="1965960"/>
            <a:ext cx="5349240" cy="397763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583680" y="2194560"/>
            <a:ext cx="4800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700" b="1" i="0">
                <a:solidFill>
                  <a:srgbClr val="1B3A5C"/>
                </a:solidFill>
                <a:latin typeface="Georgia"/>
              </a:rPr>
              <a:t>Who qualifies? Most families.</a:t>
            </a:r>
          </a:p>
        </p:txBody>
      </p:sp>
      <p:sp>
        <p:nvSpPr>
          <p:cNvPr id="12" name="Oval 11"/>
          <p:cNvSpPr/>
          <p:nvPr/>
        </p:nvSpPr>
        <p:spPr>
          <a:xfrm>
            <a:off x="6583680" y="2761488"/>
            <a:ext cx="292608" cy="29260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83680" y="2798064"/>
            <a:ext cx="29260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22592" y="2743200"/>
            <a:ext cx="443484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Household income up to 300% of the area median; the large majority of families</a:t>
            </a:r>
          </a:p>
        </p:txBody>
      </p:sp>
      <p:sp>
        <p:nvSpPr>
          <p:cNvPr id="15" name="Oval 14"/>
          <p:cNvSpPr/>
          <p:nvPr/>
        </p:nvSpPr>
        <p:spPr>
          <a:xfrm>
            <a:off x="6583680" y="3566160"/>
            <a:ext cx="292608" cy="29260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83680" y="3602736"/>
            <a:ext cx="29260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22592" y="3547872"/>
            <a:ext cx="443484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Student eligible to enroll in public K-12 school (current school doesn’t matter)</a:t>
            </a:r>
          </a:p>
        </p:txBody>
      </p:sp>
      <p:sp>
        <p:nvSpPr>
          <p:cNvPr id="18" name="Oval 17"/>
          <p:cNvSpPr/>
          <p:nvPr/>
        </p:nvSpPr>
        <p:spPr>
          <a:xfrm>
            <a:off x="6583680" y="4370831"/>
            <a:ext cx="292608" cy="29260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583680" y="4407407"/>
            <a:ext cx="29260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22592" y="4352544"/>
            <a:ext cx="443484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Scholarship money is not taxable income to the family</a:t>
            </a:r>
          </a:p>
        </p:txBody>
      </p:sp>
      <p:sp>
        <p:nvSpPr>
          <p:cNvPr id="21" name="Oval 20"/>
          <p:cNvSpPr/>
          <p:nvPr/>
        </p:nvSpPr>
        <p:spPr>
          <a:xfrm>
            <a:off x="6583680" y="5175503"/>
            <a:ext cx="292608" cy="292608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83680" y="5212079"/>
            <a:ext cx="292608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22592" y="5157216"/>
            <a:ext cx="443484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Renewing students and siblings get priority by federal law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A619B50-1EA7-40AB-1B44-30B3F257EE59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5D97E70-C534-3765-D8CA-6EC29088830F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9C2688-9F99-D397-93D4-26BE7062D01A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97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What could your community raise?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A simple, conservative example: 10% participation.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8308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993392"/>
            <a:ext cx="260604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1" i="0">
                <a:solidFill>
                  <a:srgbClr val="1B3A5C"/>
                </a:solidFill>
                <a:latin typeface="Georgia"/>
              </a:rPr>
              <a:t>400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633472"/>
            <a:ext cx="2606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students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37560" y="178308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337560" y="1993392"/>
            <a:ext cx="260604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1" i="0">
                <a:solidFill>
                  <a:srgbClr val="1B3A5C"/>
                </a:solidFill>
                <a:latin typeface="Georgia"/>
              </a:rPr>
              <a:t>≈ 220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7560" y="2633472"/>
            <a:ext cx="2606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parent households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79" y="178308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126479" y="1993392"/>
            <a:ext cx="260604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1" i="0">
                <a:solidFill>
                  <a:srgbClr val="1B3A5C"/>
                </a:solidFill>
                <a:latin typeface="Georgia"/>
              </a:rPr>
              <a:t>+ 50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6479" y="2633472"/>
            <a:ext cx="2606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teachers &amp; staff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915400" y="1783080"/>
            <a:ext cx="26060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15400" y="1993392"/>
            <a:ext cx="260604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1" i="0">
                <a:solidFill>
                  <a:srgbClr val="1B3A5C"/>
                </a:solidFill>
                <a:latin typeface="Georgia"/>
              </a:rPr>
              <a:t>= 270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15400" y="2633472"/>
            <a:ext cx="2606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 i="0">
                <a:solidFill>
                  <a:srgbClr val="5A6B7A"/>
                </a:solidFill>
                <a:latin typeface="Calibri"/>
              </a:rPr>
              <a:t>potential donors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566160"/>
            <a:ext cx="11109960" cy="228600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14400" y="3822191"/>
            <a:ext cx="1042416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 i="0">
                <a:solidFill>
                  <a:srgbClr val="C9D6E2"/>
                </a:solidFill>
                <a:latin typeface="Calibri"/>
              </a:rPr>
              <a:t>If just 10% participate (27 donors × $1,700):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224528"/>
            <a:ext cx="1042416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800" b="1" i="0">
                <a:solidFill>
                  <a:srgbClr val="E8A33D"/>
                </a:solidFill>
                <a:latin typeface="Georgia"/>
              </a:rPr>
              <a:t>$45,900 per year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230368"/>
            <a:ext cx="104241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FFFFFF"/>
                </a:solidFill>
                <a:latin typeface="Calibri"/>
              </a:rPr>
              <a:t>at 25% participation: $114,750 / year  ·  over five years at 10%: $229,500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035040"/>
            <a:ext cx="1106424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950" b="0" i="0">
                <a:solidFill>
                  <a:srgbClr val="5A6B7A"/>
                </a:solidFill>
                <a:latin typeface="Calibri"/>
              </a:rPr>
              <a:t>Estimates assume $1,700 per participating donor and ~1.8 children per family; actual results depend on participation and eligibility.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6355080"/>
            <a:ext cx="11091672" cy="11430"/>
          </a:xfrm>
          <a:prstGeom prst="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9601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K-12 Scholarship Foundation  ·  Sources: </a:t>
            </a:r>
            <a:r>
              <a:rPr sz="900" b="0" i="0">
                <a:solidFill>
                  <a:srgbClr val="2E6DA4"/>
                </a:solidFill>
                <a:latin typeface="Calibri"/>
                <a:hlinkClick r:id="rId2"/>
              </a:rPr>
              <a:t>irs.gov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3"/>
              </a:rPr>
              <a:t>ed.gov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 ·  </a:t>
            </a:r>
            <a:r>
              <a:rPr sz="900" b="0" i="0">
                <a:solidFill>
                  <a:srgbClr val="2E6DA4"/>
                </a:solidFill>
                <a:latin typeface="Calibri"/>
                <a:hlinkClick r:id="rId4"/>
              </a:rPr>
              <a:t>treasury.gov</a:t>
            </a:r>
            <a:r>
              <a:rPr sz="900" b="0" i="0">
                <a:solidFill>
                  <a:srgbClr val="5A6B7A"/>
                </a:solidFill>
                <a:latin typeface="Calibri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83112" y="651052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9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FE84089-1F5B-E636-1569-553E8F058470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92F7A4D-DF5D-7CD6-9244-475D6F53624F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8D3C19-8EC0-18FE-8F74-5AD8840DCC41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16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05856" y="566928"/>
            <a:ext cx="777240" cy="777240"/>
          </a:xfrm>
          <a:prstGeom prst="roundRect">
            <a:avLst>
              <a:gd name="adj" fmla="val 5000"/>
            </a:avLst>
          </a:prstGeom>
          <a:solidFill>
            <a:srgbClr val="13265C"/>
          </a:solidFill>
          <a:ln w="254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05856" y="850392"/>
            <a:ext cx="777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E8A33D"/>
                </a:solidFill>
                <a:latin typeface="Georgia"/>
              </a:rPr>
              <a:t>K-12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737360"/>
            <a:ext cx="9966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Georgia"/>
              </a:rPr>
              <a:t>Let’s get your community ready.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743200"/>
            <a:ext cx="9966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 i="0">
                <a:solidFill>
                  <a:srgbClr val="C9D6E2"/>
                </a:solidFill>
                <a:latin typeface="Calibri"/>
              </a:rPr>
              <a:t>A 20-minute conversation is all it takes to see what this could mean for your school.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92807" y="3520440"/>
            <a:ext cx="2651760" cy="1188720"/>
          </a:xfrm>
          <a:prstGeom prst="roundRect">
            <a:avLst>
              <a:gd name="adj" fmla="val 6000"/>
            </a:avLst>
          </a:prstGeom>
          <a:solidFill>
            <a:srgbClr val="2447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3017520" y="3657600"/>
            <a:ext cx="402336" cy="40233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017520" y="3730752"/>
            <a:ext cx="40233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29967" y="4160520"/>
            <a:ext cx="237744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FFFFFF"/>
                </a:solidFill>
                <a:latin typeface="Calibri"/>
              </a:rPr>
              <a:t>Schedule a time to learn more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00016" y="3520440"/>
            <a:ext cx="2651760" cy="1188720"/>
          </a:xfrm>
          <a:prstGeom prst="roundRect">
            <a:avLst>
              <a:gd name="adj" fmla="val 6000"/>
            </a:avLst>
          </a:prstGeom>
          <a:solidFill>
            <a:srgbClr val="2447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5824727" y="3657600"/>
            <a:ext cx="402336" cy="40233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824727" y="3730752"/>
            <a:ext cx="40233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37176" y="4160520"/>
            <a:ext cx="237744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FFFFFF"/>
                </a:solidFill>
                <a:latin typeface="Calibri"/>
              </a:rPr>
              <a:t>We map your community’s potential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07223" y="3520440"/>
            <a:ext cx="2651760" cy="1188720"/>
          </a:xfrm>
          <a:prstGeom prst="roundRect">
            <a:avLst>
              <a:gd name="adj" fmla="val 6000"/>
            </a:avLst>
          </a:prstGeom>
          <a:solidFill>
            <a:srgbClr val="2447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631936" y="3657600"/>
            <a:ext cx="402336" cy="40233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631936" y="3730752"/>
            <a:ext cx="402336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44383" y="4160520"/>
            <a:ext cx="237744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50" b="0" i="0">
                <a:solidFill>
                  <a:srgbClr val="FFFFFF"/>
                </a:solidFill>
                <a:latin typeface="Calibri"/>
              </a:rPr>
              <a:t>Your school is ready for day one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5120640"/>
            <a:ext cx="996696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E8A33D"/>
                </a:solidFill>
                <a:latin typeface="Calibri"/>
              </a:rPr>
              <a:t>k12scholarshipfoundation.org  ·  Schedule a time to learn more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5989320"/>
            <a:ext cx="9966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0" i="0">
                <a:solidFill>
                  <a:srgbClr val="8FA5B8"/>
                </a:solidFill>
                <a:latin typeface="Calibri"/>
              </a:rPr>
              <a:t>The K-12 Scholarship Foundation, Inc. · Federal tax-exempt status application pending; SGO listing occurs through participating states.
Program begins January 1, 2027. This overview simplifies the program and is not tax advice; please review your plans with your accountant or tax professional and the sources here. Sources: irs.gov · ed.gov · treasury.gov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837A68B-23F3-FFC8-3107-6DF08AEBF234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64409C-B09A-F639-A424-3AEBF27D090B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1377DD-1ABB-0A9D-30AE-3CA45D3E8DE4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86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686</Words>
  <Application>Microsoft Office PowerPoint</Application>
  <PresentationFormat>Widescreen</PresentationFormat>
  <Paragraphs>80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Georgia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Joe Darragh</cp:lastModifiedBy>
  <cp:revision>2</cp:revision>
  <dcterms:created xsi:type="dcterms:W3CDTF">2013-01-27T09:14:16Z</dcterms:created>
  <dcterms:modified xsi:type="dcterms:W3CDTF">2026-06-21T22:28:38Z</dcterms:modified>
  <cp:category/>
</cp:coreProperties>
</file>